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676" r:id="rId2"/>
    <p:sldId id="672" r:id="rId3"/>
    <p:sldId id="675" r:id="rId4"/>
    <p:sldId id="674" r:id="rId5"/>
    <p:sldId id="612" r:id="rId6"/>
    <p:sldId id="495" r:id="rId7"/>
    <p:sldId id="656" r:id="rId8"/>
    <p:sldId id="659" r:id="rId9"/>
    <p:sldId id="660" r:id="rId10"/>
    <p:sldId id="661" r:id="rId11"/>
    <p:sldId id="663" r:id="rId12"/>
    <p:sldId id="662" r:id="rId13"/>
    <p:sldId id="664" r:id="rId14"/>
    <p:sldId id="666" r:id="rId15"/>
    <p:sldId id="665" r:id="rId16"/>
    <p:sldId id="667" r:id="rId17"/>
    <p:sldId id="668" r:id="rId18"/>
    <p:sldId id="669" r:id="rId19"/>
    <p:sldId id="678" r:id="rId20"/>
    <p:sldId id="685" r:id="rId21"/>
    <p:sldId id="677" r:id="rId22"/>
    <p:sldId id="679" r:id="rId23"/>
    <p:sldId id="680" r:id="rId24"/>
    <p:sldId id="681" r:id="rId25"/>
    <p:sldId id="682" r:id="rId26"/>
    <p:sldId id="683" r:id="rId27"/>
    <p:sldId id="6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D41"/>
    <a:srgbClr val="9FE42F"/>
    <a:srgbClr val="FFFF00"/>
    <a:srgbClr val="4CD2E3"/>
    <a:srgbClr val="FFC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7741"/>
  </p:normalViewPr>
  <p:slideViewPr>
    <p:cSldViewPr snapToGrid="0" snapToObjects="1">
      <p:cViewPr varScale="1">
        <p:scale>
          <a:sx n="93" d="100"/>
          <a:sy n="93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30B36-324D-1040-B497-EB12F0B0E05D}" type="datetimeFigureOut">
              <a:t>5/12/22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4CB89-4FF6-7749-8054-AA73E053C9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83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计算机不是以二维数组的形式来存储图片的</a:t>
            </a:r>
            <a:r>
              <a:rPr lang="zh-CN" altLang="en-US"/>
              <a:t>，而是以一维数组的方式。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二维数组与图像的对应符合人类的思考方式。</a:t>
            </a:r>
            <a:endParaRPr lang="en-US"/>
          </a:p>
          <a:p>
            <a:endParaRPr lang="en-US"/>
          </a:p>
          <a:p>
            <a:r>
              <a:rPr lang="en-US"/>
              <a:t>将四个数字做一个四则运算</a:t>
            </a:r>
            <a:r>
              <a:rPr lang="zh-CN" altLang="en-US"/>
              <a:t>，通过运算的结果来区分</a:t>
            </a:r>
            <a:r>
              <a:rPr lang="en-US" altLang="zh-CN"/>
              <a:t>/</a:t>
            </a:r>
            <a:r>
              <a:rPr lang="zh-CN" altLang="en-US"/>
              <a:t>和</a:t>
            </a:r>
            <a:r>
              <a:rPr lang="en-US" altLang="zh-CN"/>
              <a:t>\</a:t>
            </a:r>
            <a:r>
              <a:rPr lang="zh-CN" altLang="en-US"/>
              <a:t>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151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将四个数字做一个四则运算</a:t>
            </a:r>
            <a:r>
              <a:rPr lang="zh-CN" altLang="en-US"/>
              <a:t>，通过运算的结果来区分</a:t>
            </a:r>
            <a:r>
              <a:rPr lang="en-US" altLang="zh-CN"/>
              <a:t>/</a:t>
            </a:r>
            <a:r>
              <a:rPr lang="zh-CN" altLang="en-US"/>
              <a:t>和</a:t>
            </a:r>
            <a:r>
              <a:rPr lang="en-US" altLang="zh-CN"/>
              <a:t>\</a:t>
            </a:r>
            <a:r>
              <a:rPr lang="zh-CN" altLang="en-US"/>
              <a:t>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87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将四个数字做一个四则运算</a:t>
            </a:r>
            <a:r>
              <a:rPr lang="zh-CN" altLang="en-US"/>
              <a:t>，通过运算的结果来区分</a:t>
            </a:r>
            <a:r>
              <a:rPr lang="en-US" altLang="zh-CN"/>
              <a:t>/</a:t>
            </a:r>
            <a:r>
              <a:rPr lang="zh-CN" altLang="en-US"/>
              <a:t>和</a:t>
            </a:r>
            <a:r>
              <a:rPr lang="en-US" altLang="zh-CN"/>
              <a:t>\</a:t>
            </a:r>
            <a:r>
              <a:rPr lang="zh-CN" altLang="en-US"/>
              <a:t>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0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将四个数字做一个四则运算</a:t>
            </a:r>
            <a:r>
              <a:rPr lang="zh-CN" altLang="en-US"/>
              <a:t>，通过运算的结果来区分</a:t>
            </a:r>
            <a:r>
              <a:rPr lang="en-US" altLang="zh-CN"/>
              <a:t>/</a:t>
            </a:r>
            <a:r>
              <a:rPr lang="zh-CN" altLang="en-US"/>
              <a:t>和</a:t>
            </a:r>
            <a:r>
              <a:rPr lang="en-US" altLang="zh-CN"/>
              <a:t>\</a:t>
            </a:r>
            <a:r>
              <a:rPr lang="zh-CN" altLang="en-US"/>
              <a:t>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图像特征：可以将图像与其它图像区分开来的相关信息。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颜色特征、轮廓特征、形状特征等等。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值越大，说明图像正对象线的特征越明显。反智，说明反对角线的特征越明显。</a:t>
            </a:r>
            <a:endParaRPr lang="en-US" altLang="zh-CN"/>
          </a:p>
          <a:p>
            <a:endParaRPr lang="en-US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模式识别过程中，首先要对刺激的特征进行分析，也即抽取刺激的有关特征，然后将这些抽取的特征加以合并，再与长时记忆中的各种刺激的特征进行比较，一旦获得最佳的匹配，外部刺激就被识别了。这就是一般的特征分析模型。 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23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将四个数字做一个四则运算</a:t>
            </a:r>
            <a:r>
              <a:rPr lang="zh-CN" altLang="en-US"/>
              <a:t>，通过运算的结果来区分</a:t>
            </a:r>
            <a:r>
              <a:rPr lang="en-US" altLang="zh-CN"/>
              <a:t>/</a:t>
            </a:r>
            <a:r>
              <a:rPr lang="zh-CN" altLang="en-US"/>
              <a:t>和</a:t>
            </a:r>
            <a:r>
              <a:rPr lang="en-US" altLang="zh-CN"/>
              <a:t>\</a:t>
            </a:r>
            <a:r>
              <a:rPr lang="zh-CN" altLang="en-US"/>
              <a:t>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图像特征：可以将图像与其它图像区分开来的相关信息。</a:t>
            </a:r>
            <a:endParaRPr lang="en-US" altLang="zh-CN"/>
          </a:p>
          <a:p>
            <a:endParaRPr lang="en-US"/>
          </a:p>
          <a:p>
            <a:r>
              <a:rPr lang="zh-CN" altLang="en-US"/>
              <a:t>颜色特征、轮廓特征、形状特征等等。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值越大，说明图像正对象线的特征越明显。反智，说明反对角线的特征越明显。</a:t>
            </a:r>
            <a:endParaRPr lang="en-US" altLang="zh-CN"/>
          </a:p>
          <a:p>
            <a:endParaRPr lang="en-US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模式识别过程中，首先要对刺激的特征进行分析，也即抽取刺激的有关特征，然后将这些抽取的特征加以合并，再与长时记忆中的各种刺激的特征进行比较，一旦获得最佳的匹配，外部刺激就被识别了。这就是一般的特征分析模型。 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371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135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642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4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1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67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236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4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946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101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703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95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38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9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77ea43c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77ea43c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67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4CB89-4FF6-7749-8054-AA73E053C96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7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60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我们如何设计图像识别程序</a:t>
            </a:r>
            <a:r>
              <a:rPr lang="zh-CN" altLang="en-US"/>
              <a:t>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CB89-4FF6-7749-8054-AA73E053C9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36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133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9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92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477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974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defRPr/>
            </a:pPr>
            <a:r>
              <a:rPr lang="en-US" sz="2400">
                <a:solidFill>
                  <a:srgbClr val="FFFFFF"/>
                </a:solidFill>
              </a:rPr>
              <a:t>6.png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6E8C0-4B87-0F0B-52CA-B276259E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2570595"/>
            <a:ext cx="6032500" cy="138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952442-61E7-3D88-34D8-316457B7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5000"/>
            <a:ext cx="6095999" cy="3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representation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BBABD-5FEE-E7AA-5730-2FE47C57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7" y="1759579"/>
            <a:ext cx="2683801" cy="205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37357-271E-ACCC-1D24-CF699CC9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2" y="4218896"/>
            <a:ext cx="2646176" cy="20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Inaccute images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everywhere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98E7B-F918-5BC1-11E7-FC3C7E02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30" y="1795134"/>
            <a:ext cx="2849418" cy="2143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0F966-D254-E849-BAF8-F91A4B90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30" y="4236419"/>
            <a:ext cx="2835720" cy="21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representation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BBABD-5FEE-E7AA-5730-2FE47C57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7" y="1759579"/>
            <a:ext cx="2683801" cy="205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37357-271E-ACCC-1D24-CF699CC9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2" y="4218896"/>
            <a:ext cx="2646176" cy="205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75288-999C-E198-4FB4-4E4EF12B4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358628"/>
            <a:ext cx="4872181" cy="708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BAA35-DBBA-55F3-1361-25607259C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599" y="4949734"/>
            <a:ext cx="4872181" cy="6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classfication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BBABD-5FEE-E7AA-5730-2FE47C57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7" y="1759579"/>
            <a:ext cx="2683801" cy="205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37357-271E-ACCC-1D24-CF699CC9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2" y="4218896"/>
            <a:ext cx="2646176" cy="205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1D621-4736-B556-E11E-F1CDA724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689" y="2241922"/>
            <a:ext cx="6199642" cy="945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03C9A-0862-5073-EA1C-7E32878AA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689" y="4947508"/>
            <a:ext cx="6082145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212121"/>
                </a:solidFill>
                <a:latin typeface="Arial"/>
              </a:rPr>
              <a:t>Image classfication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BBABD-5FEE-E7AA-5730-2FE47C57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7" y="1759579"/>
            <a:ext cx="2683801" cy="205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37357-271E-ACCC-1D24-CF699CC9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2" y="4218896"/>
            <a:ext cx="2646176" cy="205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BEAF7-E413-4E8C-17BD-733A8A40B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48" y="1759579"/>
            <a:ext cx="58547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714CC-5DAA-DB62-E228-2D8E48ED1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848" y="4505089"/>
            <a:ext cx="5892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classfication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BBABD-5FEE-E7AA-5730-2FE47C57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47" y="1759579"/>
            <a:ext cx="2683801" cy="205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37357-271E-ACCC-1D24-CF699CC9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2" y="4218896"/>
            <a:ext cx="2646176" cy="205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4FC8C-2F90-F4A3-6626-1119D734A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44" y="1910492"/>
            <a:ext cx="6294109" cy="166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4807D-2725-059F-6C50-E5B2C59AD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744" y="4140310"/>
            <a:ext cx="6294109" cy="16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Recognition Classfier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AF3D7-036D-D1CE-9663-E5FB4B7E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476500"/>
            <a:ext cx="595884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Inaccute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98E7B-F918-5BC1-11E7-FC3C7E02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30" y="1795134"/>
            <a:ext cx="2849418" cy="2143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0F966-D254-E849-BAF8-F91A4B90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30" y="4236419"/>
            <a:ext cx="2835720" cy="21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212121"/>
                </a:solidFill>
                <a:latin typeface="Arial"/>
              </a:rPr>
              <a:t>Artificial Intelligence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12EDE-4515-8748-3627-DF842ECB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4" y="3216827"/>
            <a:ext cx="2474276" cy="2499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0A3E9-6DAD-9D6C-6D9B-DF7C2D28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18" y="2084250"/>
            <a:ext cx="1097221" cy="1721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11693-10D1-30DF-B7EE-F4FE810E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271" y="4001790"/>
            <a:ext cx="1142168" cy="846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4DAA1-1601-6050-8822-79EE663D7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218" y="5056426"/>
            <a:ext cx="1142168" cy="88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5A100-FB11-767F-7593-25BC463A7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973" y="603994"/>
            <a:ext cx="5448300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FA4FA-7334-86D2-F243-B3E2987FDC7C}"/>
              </a:ext>
            </a:extLst>
          </p:cNvPr>
          <p:cNvSpPr txBox="1"/>
          <p:nvPr/>
        </p:nvSpPr>
        <p:spPr>
          <a:xfrm>
            <a:off x="1370271" y="1599713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C3774-9842-625A-B5EE-FE1C3B48DBD2}"/>
              </a:ext>
            </a:extLst>
          </p:cNvPr>
          <p:cNvSpPr txBox="1"/>
          <p:nvPr/>
        </p:nvSpPr>
        <p:spPr>
          <a:xfrm>
            <a:off x="7645023" y="141032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Choices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DBA87DF-F146-E2A6-9818-DA3ADA2C277B}"/>
              </a:ext>
            </a:extLst>
          </p:cNvPr>
          <p:cNvSpPr/>
          <p:nvPr/>
        </p:nvSpPr>
        <p:spPr>
          <a:xfrm rot="18704871">
            <a:off x="3319004" y="1940951"/>
            <a:ext cx="603600" cy="13447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1CAE9CE-CB26-8C59-ACA7-64FEBC482CE6}"/>
              </a:ext>
            </a:extLst>
          </p:cNvPr>
          <p:cNvSpPr/>
          <p:nvPr/>
        </p:nvSpPr>
        <p:spPr>
          <a:xfrm rot="2864038" flipH="1">
            <a:off x="5542601" y="2020301"/>
            <a:ext cx="657472" cy="11398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5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Artificial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12EDE-4515-8748-3627-DF842ECB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4" y="3216827"/>
            <a:ext cx="2474276" cy="2499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0A3E9-6DAD-9D6C-6D9B-DF7C2D28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44" y="2187861"/>
            <a:ext cx="1305973" cy="204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11693-10D1-30DF-B7EE-F4FE810E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67" y="4494112"/>
            <a:ext cx="1359470" cy="1008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4DAA1-1601-6050-8822-79EE663D7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813" y="5548749"/>
            <a:ext cx="1359471" cy="1053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5A100-FB11-767F-7593-25BC463A7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973" y="603994"/>
            <a:ext cx="5448300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FA4FA-7334-86D2-F243-B3E2987FDC7C}"/>
              </a:ext>
            </a:extLst>
          </p:cNvPr>
          <p:cNvSpPr txBox="1"/>
          <p:nvPr/>
        </p:nvSpPr>
        <p:spPr>
          <a:xfrm>
            <a:off x="1370271" y="1599713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C3774-9842-625A-B5EE-FE1C3B48DBD2}"/>
              </a:ext>
            </a:extLst>
          </p:cNvPr>
          <p:cNvSpPr txBox="1"/>
          <p:nvPr/>
        </p:nvSpPr>
        <p:spPr>
          <a:xfrm>
            <a:off x="7645023" y="141032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Choices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DBA87DF-F146-E2A6-9818-DA3ADA2C277B}"/>
              </a:ext>
            </a:extLst>
          </p:cNvPr>
          <p:cNvSpPr/>
          <p:nvPr/>
        </p:nvSpPr>
        <p:spPr>
          <a:xfrm rot="18704871">
            <a:off x="3319004" y="1940951"/>
            <a:ext cx="603600" cy="13447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1CAE9CE-CB26-8C59-ACA7-64FEBC482CE6}"/>
              </a:ext>
            </a:extLst>
          </p:cNvPr>
          <p:cNvSpPr/>
          <p:nvPr/>
        </p:nvSpPr>
        <p:spPr>
          <a:xfrm rot="2864038" flipH="1">
            <a:off x="5542601" y="2020301"/>
            <a:ext cx="657472" cy="11398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73D08-6EEA-B1F0-9B4E-BDEE7135FF91}"/>
              </a:ext>
            </a:extLst>
          </p:cNvPr>
          <p:cNvSpPr txBox="1"/>
          <p:nvPr/>
        </p:nvSpPr>
        <p:spPr>
          <a:xfrm>
            <a:off x="295137" y="2050294"/>
            <a:ext cx="10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Tag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FA0AB4-542B-9760-F4C2-D39B53E22859}"/>
              </a:ext>
            </a:extLst>
          </p:cNvPr>
          <p:cNvCxnSpPr>
            <a:cxnSpLocks/>
          </p:cNvCxnSpPr>
          <p:nvPr/>
        </p:nvCxnSpPr>
        <p:spPr>
          <a:xfrm>
            <a:off x="817418" y="2457375"/>
            <a:ext cx="488026" cy="21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defRPr/>
            </a:pPr>
            <a:r>
              <a:rPr lang="en-US" sz="2400">
                <a:solidFill>
                  <a:srgbClr val="FFFFFF"/>
                </a:solidFill>
              </a:rPr>
              <a:t>6.png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5487-41E0-B5EC-D869-794ACFF0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52155"/>
            <a:ext cx="5985165" cy="389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A6CE1-DFFF-6AEC-3670-84CD5BAD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3297"/>
            <a:ext cx="60723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Artificial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12EDE-4515-8748-3627-DF842ECB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4" y="3216827"/>
            <a:ext cx="2474276" cy="2499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0A3E9-6DAD-9D6C-6D9B-DF7C2D28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44" y="2187861"/>
            <a:ext cx="1305973" cy="204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11693-10D1-30DF-B7EE-F4FE810E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67" y="4494112"/>
            <a:ext cx="1359470" cy="1008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4DAA1-1601-6050-8822-79EE663D7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813" y="5548749"/>
            <a:ext cx="1359471" cy="1053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5A100-FB11-767F-7593-25BC463A7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973" y="603994"/>
            <a:ext cx="5448300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FA4FA-7334-86D2-F243-B3E2987FDC7C}"/>
              </a:ext>
            </a:extLst>
          </p:cNvPr>
          <p:cNvSpPr txBox="1"/>
          <p:nvPr/>
        </p:nvSpPr>
        <p:spPr>
          <a:xfrm>
            <a:off x="1370271" y="1599713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C3774-9842-625A-B5EE-FE1C3B48DBD2}"/>
              </a:ext>
            </a:extLst>
          </p:cNvPr>
          <p:cNvSpPr txBox="1"/>
          <p:nvPr/>
        </p:nvSpPr>
        <p:spPr>
          <a:xfrm>
            <a:off x="7645023" y="141032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Choices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DBA87DF-F146-E2A6-9818-DA3ADA2C277B}"/>
              </a:ext>
            </a:extLst>
          </p:cNvPr>
          <p:cNvSpPr/>
          <p:nvPr/>
        </p:nvSpPr>
        <p:spPr>
          <a:xfrm rot="18704871">
            <a:off x="3319004" y="1940951"/>
            <a:ext cx="603600" cy="13447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1CAE9CE-CB26-8C59-ACA7-64FEBC482CE6}"/>
              </a:ext>
            </a:extLst>
          </p:cNvPr>
          <p:cNvSpPr/>
          <p:nvPr/>
        </p:nvSpPr>
        <p:spPr>
          <a:xfrm rot="2864038" flipH="1">
            <a:off x="5542601" y="2020301"/>
            <a:ext cx="657472" cy="11398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30F47-A65B-7D32-C183-532A9BCE0DBD}"/>
              </a:ext>
            </a:extLst>
          </p:cNvPr>
          <p:cNvSpPr txBox="1"/>
          <p:nvPr/>
        </p:nvSpPr>
        <p:spPr>
          <a:xfrm>
            <a:off x="6732807" y="2356619"/>
            <a:ext cx="49973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am about to learn how to recognize slashes. So excited!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have 16 choices. I also have one thousand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Let me try choice I first.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 all 1000 images, I only get 250 correct? That’s even worse than the a gorrila.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Let me try Choice II then.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time I make 400 times correct. I think I am improving…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73D08-6EEA-B1F0-9B4E-BDEE7135FF91}"/>
              </a:ext>
            </a:extLst>
          </p:cNvPr>
          <p:cNvSpPr txBox="1"/>
          <p:nvPr/>
        </p:nvSpPr>
        <p:spPr>
          <a:xfrm>
            <a:off x="295137" y="2050294"/>
            <a:ext cx="10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Tag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FA0AB4-542B-9760-F4C2-D39B53E22859}"/>
              </a:ext>
            </a:extLst>
          </p:cNvPr>
          <p:cNvCxnSpPr>
            <a:cxnSpLocks/>
          </p:cNvCxnSpPr>
          <p:nvPr/>
        </p:nvCxnSpPr>
        <p:spPr>
          <a:xfrm>
            <a:off x="817418" y="2457375"/>
            <a:ext cx="488026" cy="21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4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Artificial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12EDE-4515-8748-3627-DF842ECB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24" y="3216827"/>
            <a:ext cx="2474276" cy="2499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0A3E9-6DAD-9D6C-6D9B-DF7C2D28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18" y="2084250"/>
            <a:ext cx="1097221" cy="1721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11693-10D1-30DF-B7EE-F4FE810E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271" y="4001790"/>
            <a:ext cx="1142168" cy="846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4DAA1-1601-6050-8822-79EE663D7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218" y="5056426"/>
            <a:ext cx="1142168" cy="885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FA4FA-7334-86D2-F243-B3E2987FDC7C}"/>
              </a:ext>
            </a:extLst>
          </p:cNvPr>
          <p:cNvSpPr txBox="1"/>
          <p:nvPr/>
        </p:nvSpPr>
        <p:spPr>
          <a:xfrm>
            <a:off x="1370271" y="1599713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C3774-9842-625A-B5EE-FE1C3B48DBD2}"/>
              </a:ext>
            </a:extLst>
          </p:cNvPr>
          <p:cNvSpPr txBox="1"/>
          <p:nvPr/>
        </p:nvSpPr>
        <p:spPr>
          <a:xfrm>
            <a:off x="7645023" y="141032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Choices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DBA87DF-F146-E2A6-9818-DA3ADA2C277B}"/>
              </a:ext>
            </a:extLst>
          </p:cNvPr>
          <p:cNvSpPr/>
          <p:nvPr/>
        </p:nvSpPr>
        <p:spPr>
          <a:xfrm rot="18704871">
            <a:off x="3319004" y="1940951"/>
            <a:ext cx="603600" cy="134475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1CAE9CE-CB26-8C59-ACA7-64FEBC482CE6}"/>
              </a:ext>
            </a:extLst>
          </p:cNvPr>
          <p:cNvSpPr/>
          <p:nvPr/>
        </p:nvSpPr>
        <p:spPr>
          <a:xfrm rot="2864038" flipH="1">
            <a:off x="5542601" y="2020301"/>
            <a:ext cx="657472" cy="11398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C6D80-CAB7-8542-AE99-807248009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986" y="930511"/>
            <a:ext cx="5016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212121"/>
                </a:solidFill>
                <a:latin typeface="Arial"/>
              </a:rPr>
              <a:t>梯度下降法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47ED4-BE9F-EE79-01C9-40D67DB6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1978993"/>
            <a:ext cx="8769927" cy="42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276070" y="887981"/>
            <a:ext cx="1155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 it starts to become a little bit complex…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820FB-5A21-1790-9A14-FED58711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4" y="2273135"/>
            <a:ext cx="3009900" cy="27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4E24C-D9C4-B1E7-DB95-27A2552A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1089"/>
            <a:ext cx="2097232" cy="29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5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60B9E-2312-39B1-72E1-D84E9899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72" y="1637722"/>
            <a:ext cx="26924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56DE7-49D3-D9D5-3F4F-5ADED988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22" y="3964185"/>
            <a:ext cx="26797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8B791-604A-FB8F-F0E5-2D2E16D52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332" y="1515286"/>
            <a:ext cx="28321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85173-BB1F-4CD9-ADA1-CEDB5B01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432" y="4014985"/>
            <a:ext cx="2794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1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890557" y="1027493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model starts to fail…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DDCDE-93D4-0F07-E615-44D94DD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307937"/>
            <a:ext cx="2882900" cy="276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CA050-9E93-F27E-F352-8265B4C3538D}"/>
              </a:ext>
            </a:extLst>
          </p:cNvPr>
          <p:cNvSpPr txBox="1"/>
          <p:nvPr/>
        </p:nvSpPr>
        <p:spPr>
          <a:xfrm>
            <a:off x="4849091" y="2260601"/>
            <a:ext cx="5985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C4D41"/>
                </a:solidFill>
              </a:rPr>
              <a:t>Letter size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DC4D4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DC4D41"/>
                </a:solidFill>
              </a:rPr>
              <a:t>Letter location on the screen is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DC4D41"/>
              </a:solidFill>
            </a:endParaRPr>
          </a:p>
          <a:p>
            <a:r>
              <a:rPr lang="en-US" sz="2400">
                <a:solidFill>
                  <a:srgbClr val="DC4D41"/>
                </a:solidFill>
              </a:rPr>
              <a:t>…</a:t>
            </a:r>
          </a:p>
          <a:p>
            <a:endParaRPr lang="en-US" sz="2400">
              <a:solidFill>
                <a:srgbClr val="DC4D41"/>
              </a:solidFill>
            </a:endParaRPr>
          </a:p>
          <a:p>
            <a:r>
              <a:rPr lang="en-US" sz="2400">
                <a:solidFill>
                  <a:srgbClr val="DC4D41"/>
                </a:solidFill>
              </a:rPr>
              <a:t>We needs a better way. </a:t>
            </a:r>
          </a:p>
        </p:txBody>
      </p:sp>
    </p:spTree>
    <p:extLst>
      <p:ext uri="{BB962C8B-B14F-4D97-AF65-F5344CB8AC3E}">
        <p14:creationId xmlns:p14="http://schemas.microsoft.com/office/powerpoint/2010/main" val="130848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890557" y="1027493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Previous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B7402-2D14-7F19-DCC2-B9FB81C4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49" y="2184400"/>
            <a:ext cx="1583459" cy="153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ED5C2-B381-9F5A-0CC1-151787FBD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32" y="2184400"/>
            <a:ext cx="1616448" cy="153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5FF58-6212-8E3A-9403-10D3C9215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49" y="4292957"/>
            <a:ext cx="1603226" cy="153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02CE4-CB75-EE7C-D89D-0EBA1FEE4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043" y="4296243"/>
            <a:ext cx="1603226" cy="1569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D9684-2287-D41C-B8D6-E4DD4E6C1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709" y="2762112"/>
            <a:ext cx="14859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DF8E5-BB6E-8A83-862A-713D957BA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709" y="4887013"/>
            <a:ext cx="1485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7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821284" y="276322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B0DE2-8A6A-3409-1019-2BD99AB8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5" y="874087"/>
            <a:ext cx="1406814" cy="1367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952CC-2D55-C2F2-6371-C8F01702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8" y="824778"/>
            <a:ext cx="1320800" cy="130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3605E0-3215-940A-895D-8A60AF801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586" y="824778"/>
            <a:ext cx="1320801" cy="1336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21B1E-73D3-254E-85C5-E0EEFB455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59" y="1288328"/>
            <a:ext cx="1485900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569B98-AE8B-3CDB-574F-7A7C525A8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777" y="1288328"/>
            <a:ext cx="14859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FF08F0-E10D-42D7-596E-96B3E166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59" y="2925353"/>
            <a:ext cx="1485900" cy="38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5AE313-6558-5246-3588-DF7B466B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777" y="2925353"/>
            <a:ext cx="1485900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21B0AF-B4EA-36D2-4B65-E9F78764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959" y="4371878"/>
            <a:ext cx="14859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4B9F7F-0E5E-9149-53E6-DF46373FB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777" y="4371878"/>
            <a:ext cx="1485900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A7A056-9F15-2779-86E4-41BCEDFC3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163" y="5842722"/>
            <a:ext cx="14859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3FA7B-B44E-CFE8-576D-91A06F1B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81" y="5842722"/>
            <a:ext cx="1485900" cy="38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DA731-D44D-F5D4-FA04-B457C769D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300" y="2374726"/>
            <a:ext cx="1453749" cy="1482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6B8EEE-6192-7221-7CF6-4CDAF4637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235" y="3895041"/>
            <a:ext cx="1406814" cy="13973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0F01D-3155-6F7F-22B7-E9BCDAB60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35" y="5404963"/>
            <a:ext cx="1406814" cy="1388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AA1552-8098-159B-D6DC-E36E058EF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5518" y="2405537"/>
            <a:ext cx="1244600" cy="1257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59CA51-397A-3F4F-C7E2-C8F04D4139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3586" y="2408061"/>
            <a:ext cx="1320800" cy="1320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E572FD-DBAE-3855-9E21-72AF34F491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418" y="3940078"/>
            <a:ext cx="1270000" cy="124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3528615-BBA7-2B08-8181-E4CB4CBF62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70" y="3943179"/>
            <a:ext cx="1338115" cy="13381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1C4BC5-3D47-E094-B4E7-5A0D0BC0F1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4177" y="5529552"/>
            <a:ext cx="1320800" cy="12595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8F0202-7D4D-066F-B067-CBDF917CAD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70" y="5586535"/>
            <a:ext cx="1331255" cy="12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5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defRPr/>
            </a:pPr>
            <a:r>
              <a:rPr lang="en-US" sz="2400">
                <a:solidFill>
                  <a:srgbClr val="FFFFFF"/>
                </a:solidFill>
              </a:rPr>
              <a:t>6.png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7B1F1-57B3-0E50-929B-C1F7AFC4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" y="2323523"/>
            <a:ext cx="5928917" cy="166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DED8-B0C6-C507-A8CD-9737D9189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4300"/>
            <a:ext cx="60391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defRPr/>
            </a:pPr>
            <a:r>
              <a:rPr lang="en-US" sz="2400">
                <a:solidFill>
                  <a:srgbClr val="FFFFFF"/>
                </a:solidFill>
              </a:rPr>
              <a:t>6.png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5370947" y="3479776"/>
            <a:ext cx="64748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560A7-8BFC-99E8-C52A-85AD5E98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8" y="1980313"/>
            <a:ext cx="5772163" cy="2998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84599-E41D-3B26-6C45-C5D899C3D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7661"/>
            <a:ext cx="6095999" cy="34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4876800" y="-200"/>
            <a:ext cx="7315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defRPr/>
            </a:pPr>
            <a:r>
              <a:rPr lang="en-US" sz="2400">
                <a:solidFill>
                  <a:srgbClr val="FFFFFF"/>
                </a:solidFill>
              </a:rPr>
              <a:t>6.png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E302B-0E9F-3382-0E34-CB0F2CA3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59841"/>
            <a:ext cx="6051603" cy="28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4DE3A-0238-9650-DA5E-0E6A7080F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802847"/>
            <a:ext cx="6095999" cy="34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深度学习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Deep Learning)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long_logo">
            <a:extLst>
              <a:ext uri="{FF2B5EF4-FFF2-40B4-BE49-F238E27FC236}">
                <a16:creationId xmlns:a16="http://schemas.microsoft.com/office/drawing/2014/main" id="{D7082FA4-023F-4A47-9496-5C807BF4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" y="368934"/>
            <a:ext cx="3517979" cy="914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351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EAF2EB-A3C3-D968-D86C-AD6F1D156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68" y="2159000"/>
            <a:ext cx="2231615" cy="284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5A0F7-2B4D-5D4B-A8B3-E3D0A8FB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911" y="2159000"/>
            <a:ext cx="2679405" cy="2908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276070" y="887981"/>
            <a:ext cx="717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Imagine we live in a simple world</a:t>
            </a:r>
          </a:p>
        </p:txBody>
      </p:sp>
    </p:spTree>
    <p:extLst>
      <p:ext uri="{BB962C8B-B14F-4D97-AF65-F5344CB8AC3E}">
        <p14:creationId xmlns:p14="http://schemas.microsoft.com/office/powerpoint/2010/main" val="108844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212121"/>
                </a:solidFill>
                <a:latin typeface="Arial"/>
              </a:rPr>
              <a:t>Keyboard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32E13-640C-0D01-6065-44ADA4B0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" y="1963544"/>
            <a:ext cx="2819400" cy="300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5D62F1-1527-5117-21F8-B2393362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72" y="1884751"/>
            <a:ext cx="3042289" cy="31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2DC6-E5BF-8878-A606-A89D31975177}"/>
              </a:ext>
            </a:extLst>
          </p:cNvPr>
          <p:cNvSpPr txBox="1"/>
          <p:nvPr/>
        </p:nvSpPr>
        <p:spPr>
          <a:xfrm>
            <a:off x="1084521" y="930511"/>
            <a:ext cx="717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212121"/>
                </a:solidFill>
                <a:latin typeface="Arial"/>
              </a:rPr>
              <a:t>Image Recognition Software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85CD7-9B8E-0F29-1129-4ACE65EB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5" y="2559639"/>
            <a:ext cx="4285481" cy="2022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25494-A7DD-2474-B8CF-CDFB7714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146" y="1515286"/>
            <a:ext cx="13716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5760E-FE57-1B78-A146-07277F346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975" y="4250515"/>
            <a:ext cx="44704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EEA2B-435C-DD2F-2647-DD8D1021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5" y="3197301"/>
            <a:ext cx="1308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51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553</Words>
  <Application>Microsoft Macintosh PowerPoint</Application>
  <PresentationFormat>Widescreen</PresentationFormat>
  <Paragraphs>120</Paragraphs>
  <Slides>27</Slides>
  <Notes>27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Menlo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深度学习（Deep Learning)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 Hu</dc:creator>
  <cp:lastModifiedBy>Tong Hu</cp:lastModifiedBy>
  <cp:revision>99</cp:revision>
  <cp:lastPrinted>2020-10-12T01:43:40Z</cp:lastPrinted>
  <dcterms:created xsi:type="dcterms:W3CDTF">2020-08-26T00:26:03Z</dcterms:created>
  <dcterms:modified xsi:type="dcterms:W3CDTF">2022-05-12T09:28:18Z</dcterms:modified>
</cp:coreProperties>
</file>